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Montserrat Medium" panose="00000600000000000000" pitchFamily="2" charset="-52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11">
          <p15:clr>
            <a:srgbClr val="A4A3A4"/>
          </p15:clr>
        </p15:guide>
        <p15:guide id="2" pos="5272">
          <p15:clr>
            <a:srgbClr val="A4A3A4"/>
          </p15:clr>
        </p15:guide>
        <p15:guide id="3" pos="426">
          <p15:clr>
            <a:srgbClr val="9AA0A6"/>
          </p15:clr>
        </p15:guide>
        <p15:guide id="4" orient="horz" pos="425">
          <p15:clr>
            <a:srgbClr val="9AA0A6"/>
          </p15:clr>
        </p15:guide>
        <p15:guide id="5" orient="horz" pos="3895">
          <p15:clr>
            <a:srgbClr val="9AA0A6"/>
          </p15:clr>
        </p15:guide>
        <p15:guide id="6" pos="7226">
          <p15:clr>
            <a:srgbClr val="9AA0A6"/>
          </p15:clr>
        </p15:guide>
        <p15:guide id="7" pos="2835">
          <p15:clr>
            <a:srgbClr val="9AA0A6"/>
          </p15:clr>
        </p15:guide>
        <p15:guide id="8" pos="4025">
          <p15:clr>
            <a:srgbClr val="9AA0A6"/>
          </p15:clr>
        </p15:guide>
        <p15:guide id="9" pos="7680">
          <p15:clr>
            <a:srgbClr val="9AA0A6"/>
          </p15:clr>
        </p15:guide>
        <p15:guide id="10" orient="horz">
          <p15:clr>
            <a:srgbClr val="9AA0A6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9" roundtripDataSignature="AMtx7mhEc4QbkbR6WOlTdYKZMmqSfWqp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71D6"/>
    <a:srgbClr val="665CD0"/>
    <a:srgbClr val="F19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>
        <p:guide orient="horz" pos="2211"/>
        <p:guide pos="5272"/>
        <p:guide pos="426"/>
        <p:guide orient="horz" pos="425"/>
        <p:guide orient="horz" pos="3895"/>
        <p:guide pos="7226"/>
        <p:guide pos="2835"/>
        <p:guide pos="4025"/>
        <p:guide pos="7680"/>
        <p:guide orient="horz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2bdf3fa03e_0_8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5" name="Google Shape;165;g12bdf3fa03e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ru-RU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9353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ru-RU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1977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ru-RU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3045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bdf3fa03e_0_103"/>
          <p:cNvSpPr txBox="1">
            <a:spLocks noGrp="1"/>
          </p:cNvSpPr>
          <p:nvPr>
            <p:ph type="title"/>
          </p:nvPr>
        </p:nvSpPr>
        <p:spPr>
          <a:xfrm>
            <a:off x="415599" y="593368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g12bdf3fa03e_0_103"/>
          <p:cNvSpPr txBox="1">
            <a:spLocks noGrp="1"/>
          </p:cNvSpPr>
          <p:nvPr>
            <p:ph type="body" idx="1"/>
          </p:nvPr>
        </p:nvSpPr>
        <p:spPr>
          <a:xfrm>
            <a:off x="415599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/>
            </a:lvl1pPr>
            <a:lvl2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/>
            </a:lvl2pPr>
            <a:lvl3pPr marL="137160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/>
            </a:lvl3pPr>
            <a:lvl4pPr marL="182880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/>
            </a:lvl4pPr>
            <a:lvl5pPr marL="228600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/>
            </a:lvl5pPr>
            <a:lvl6pPr marL="274320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/>
            </a:lvl6pPr>
            <a:lvl7pPr marL="320040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/>
            </a:lvl7pPr>
            <a:lvl8pPr marL="365760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/>
            </a:lvl8pPr>
            <a:lvl9pPr marL="411480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g12bdf3fa03e_0_103"/>
          <p:cNvSpPr txBox="1">
            <a:spLocks noGrp="1"/>
          </p:cNvSpPr>
          <p:nvPr>
            <p:ph type="sldNum" idx="12"/>
          </p:nvPr>
        </p:nvSpPr>
        <p:spPr>
          <a:xfrm>
            <a:off x="11579127" y="6267759"/>
            <a:ext cx="4491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  <a:defRPr sz="1300" b="0" i="0" u="none" strike="noStrike" cap="none">
                <a:solidFill>
                  <a:srgbClr val="58585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bdf3fa03e_0_15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g12bdf3fa03e_0_15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5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7" name="Google Shape;147;g12bdf3fa03e_0_15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48" name="Google Shape;148;g12bdf3fa03e_0_1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12bdf3fa03e_0_15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g12bdf3fa03e_0_1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bdf3fa03e_0_16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12bdf3fa03e_0_164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g12bdf3fa03e_0_1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g12bdf3fa03e_0_16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g12bdf3fa03e_0_1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bdf3fa03e_0_170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g12bdf3fa03e_0_170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g12bdf3fa03e_0_1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12bdf3fa03e_0_1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g12bdf3fa03e_0_17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bdf3fa03e_0_10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g12bdf3fa03e_0_10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g12bdf3fa03e_0_10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12bdf3fa03e_0_10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bdf3fa03e_0_1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12bdf3fa03e_0_1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g12bdf3fa03e_0_1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g12bdf3fa03e_0_1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12bdf3fa03e_0_1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2bdf3fa03e_0_1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g12bdf3fa03e_0_1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g12bdf3fa03e_0_1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g12bdf3fa03e_0_1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12bdf3fa03e_0_1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bdf3fa03e_0_1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g12bdf3fa03e_0_1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g12bdf3fa03e_0_1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g12bdf3fa03e_0_1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g12bdf3fa03e_0_1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bdf3fa03e_0_1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g12bdf3fa03e_0_1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g12bdf3fa03e_0_13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g12bdf3fa03e_0_1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g12bdf3fa03e_0_1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g12bdf3fa03e_0_1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bdf3fa03e_0_13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12bdf3fa03e_0_13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g12bdf3fa03e_0_13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g12bdf3fa03e_0_13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9" name="Google Shape;129;g12bdf3fa03e_0_13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g12bdf3fa03e_0_1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g12bdf3fa03e_0_1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12bdf3fa03e_0_1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2bdf3fa03e_0_1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g12bdf3fa03e_0_1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12bdf3fa03e_0_1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bdf3fa03e_0_15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12bdf3fa03e_0_15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5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0" name="Google Shape;140;g12bdf3fa03e_0_15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41" name="Google Shape;141;g12bdf3fa03e_0_1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12bdf3fa03e_0_1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12bdf3fa03e_0_1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2bdf3fa03e_0_9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g12bdf3fa03e_0_9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g12bdf3fa03e_0_9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g12bdf3fa03e_0_9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g12bdf3fa03e_0_9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g12bdf3fa03e_0_88" descr="Гео.png"/>
          <p:cNvPicPr preferRelativeResize="0"/>
          <p:nvPr/>
        </p:nvPicPr>
        <p:blipFill rotWithShape="1">
          <a:blip r:embed="rId3">
            <a:alphaModFix/>
          </a:blip>
          <a:srcRect t="11754"/>
          <a:stretch/>
        </p:blipFill>
        <p:spPr>
          <a:xfrm>
            <a:off x="-1" y="0"/>
            <a:ext cx="12192001" cy="529711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12bdf3fa03e_0_88"/>
          <p:cNvSpPr txBox="1"/>
          <p:nvPr/>
        </p:nvSpPr>
        <p:spPr>
          <a:xfrm>
            <a:off x="6095996" y="5202867"/>
            <a:ext cx="5583600" cy="1186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7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Выполнила:</a:t>
            </a:r>
            <a:r>
              <a:rPr lang="ru-RU" sz="2700" dirty="0">
                <a:solidFill>
                  <a:schemeClr val="tx1"/>
                </a:solidFill>
              </a:rPr>
              <a:t> Парамонова К.А.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700" b="0" i="0" u="none" strike="noStrike" cap="none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Руководитель</a:t>
            </a:r>
            <a:r>
              <a:rPr lang="en-US" sz="27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ru-RU" sz="27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2700" dirty="0">
                <a:solidFill>
                  <a:schemeClr val="tx1"/>
                </a:solidFill>
                <a:latin typeface="+mn-lt"/>
                <a:ea typeface="Calibri"/>
                <a:cs typeface="Calibri"/>
                <a:sym typeface="Calibri"/>
              </a:rPr>
              <a:t>Гриненко В.В</a:t>
            </a:r>
            <a:r>
              <a:rPr lang="ru-RU" sz="27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 b="0" i="0" u="none" strike="noStrike" cap="none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g12bdf3fa03e_0_88"/>
          <p:cNvSpPr txBox="1"/>
          <p:nvPr/>
        </p:nvSpPr>
        <p:spPr>
          <a:xfrm>
            <a:off x="933906" y="1736157"/>
            <a:ext cx="103245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ru-RU" sz="43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Тестировщик программного обеспечения</a:t>
            </a:r>
            <a:r>
              <a:rPr lang="ru-RU" sz="43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6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12bdf3fa03e_0_88"/>
          <p:cNvSpPr txBox="1"/>
          <p:nvPr/>
        </p:nvSpPr>
        <p:spPr>
          <a:xfrm>
            <a:off x="1254633" y="3184933"/>
            <a:ext cx="96312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700" b="0" i="0" u="none" strike="noStrike" cap="none" dirty="0">
                <a:solidFill>
                  <a:srgbClr val="F19E39"/>
                </a:solidFill>
                <a:latin typeface="Arial"/>
                <a:ea typeface="Arial"/>
                <a:cs typeface="Arial"/>
                <a:sym typeface="Arial"/>
              </a:rPr>
              <a:t>Итоговый проект </a:t>
            </a:r>
            <a:r>
              <a:rPr lang="ru-RU" sz="2700" dirty="0">
                <a:solidFill>
                  <a:srgbClr val="F19E39"/>
                </a:solidFill>
              </a:rPr>
              <a:t>“Тестирование платформы </a:t>
            </a:r>
            <a:r>
              <a:rPr lang="en-US" sz="2700" dirty="0">
                <a:solidFill>
                  <a:srgbClr val="F19E39"/>
                </a:solidFill>
              </a:rPr>
              <a:t>Bumbleby.ru</a:t>
            </a:r>
            <a:r>
              <a:rPr lang="ru-RU" sz="2700" dirty="0">
                <a:solidFill>
                  <a:srgbClr val="F19E39"/>
                </a:solidFill>
              </a:rPr>
              <a:t>”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12bdf3fa03e_0_88"/>
          <p:cNvSpPr txBox="1"/>
          <p:nvPr/>
        </p:nvSpPr>
        <p:spPr>
          <a:xfrm>
            <a:off x="864382" y="1655133"/>
            <a:ext cx="9918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 sz="1900" b="0" i="0" u="none" strike="noStrike" cap="none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Программа повышения квалификации</a:t>
            </a:r>
            <a:endParaRPr sz="2300" b="0" i="0" u="none" strike="noStrike" cap="none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2" name="Google Shape;172;g12bdf3fa03e_0_88"/>
          <p:cNvSpPr txBox="1"/>
          <p:nvPr/>
        </p:nvSpPr>
        <p:spPr>
          <a:xfrm>
            <a:off x="5157167" y="6317033"/>
            <a:ext cx="13323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-RU" sz="2000" dirty="0"/>
              <a:t>2022 год</a:t>
            </a:r>
            <a:endParaRPr sz="17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B6DA96-9D8D-D06A-1076-AC3D913C3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" y="1059335"/>
            <a:ext cx="12191997" cy="4876935"/>
          </a:xfrm>
          <a:prstGeom prst="rect">
            <a:avLst/>
          </a:prstGeom>
        </p:spPr>
      </p:pic>
      <p:pic>
        <p:nvPicPr>
          <p:cNvPr id="6" name="Google Shape;167;g12bdf3fa03e_0_88" descr="Гео.png">
            <a:extLst>
              <a:ext uri="{FF2B5EF4-FFF2-40B4-BE49-F238E27FC236}">
                <a16:creationId xmlns:a16="http://schemas.microsoft.com/office/drawing/2014/main" id="{EDABE9F3-574E-BBDA-11E9-4D046F7A09E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1754"/>
          <a:stretch/>
        </p:blipFill>
        <p:spPr>
          <a:xfrm rot="10800000">
            <a:off x="-4" y="5885895"/>
            <a:ext cx="12192001" cy="972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67;g12bdf3fa03e_0_88" descr="Гео.png">
            <a:extLst>
              <a:ext uri="{FF2B5EF4-FFF2-40B4-BE49-F238E27FC236}">
                <a16:creationId xmlns:a16="http://schemas.microsoft.com/office/drawing/2014/main" id="{F55FBC69-DEF0-EA32-DAF5-B2303FF9E7F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1754"/>
          <a:stretch/>
        </p:blipFill>
        <p:spPr>
          <a:xfrm>
            <a:off x="0" y="0"/>
            <a:ext cx="12192002" cy="110970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A7D26-DCE8-F321-9962-762918EAE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747"/>
            <a:ext cx="10515600" cy="908213"/>
          </a:xfrm>
        </p:spPr>
        <p:txBody>
          <a:bodyPr/>
          <a:lstStyle/>
          <a:p>
            <a:pPr algn="ctr"/>
            <a:r>
              <a:rPr lang="en-US" b="1" dirty="0">
                <a:latin typeface="+mj-lt"/>
              </a:rPr>
              <a:t>Bug report</a:t>
            </a:r>
            <a:endParaRPr lang="ru-RU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1173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67;g12bdf3fa03e_0_88" descr="Гео.png">
            <a:extLst>
              <a:ext uri="{FF2B5EF4-FFF2-40B4-BE49-F238E27FC236}">
                <a16:creationId xmlns:a16="http://schemas.microsoft.com/office/drawing/2014/main" id="{8051FE6D-784E-E696-3250-874B81E4CED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0" y="3900"/>
            <a:ext cx="12192002" cy="110970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813B13-64A9-0735-0B0B-684755D63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62207"/>
            <a:ext cx="10515600" cy="913259"/>
          </a:xfrm>
        </p:spPr>
        <p:txBody>
          <a:bodyPr/>
          <a:lstStyle/>
          <a:p>
            <a:r>
              <a:rPr lang="ru-RU" dirty="0"/>
              <a:t>	</a:t>
            </a:r>
            <a:r>
              <a:rPr lang="ru-RU" b="1" dirty="0">
                <a:latin typeface="+mj-lt"/>
              </a:rPr>
              <a:t>Отчет о тестировании. Выводы.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87F8108-5584-EFFD-5D0D-7BF80C044A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9" t="14010" r="45536" b="7703"/>
          <a:stretch/>
        </p:blipFill>
        <p:spPr bwMode="auto">
          <a:xfrm>
            <a:off x="7336451" y="1882066"/>
            <a:ext cx="4536546" cy="22904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Google Shape;167;g12bdf3fa03e_0_88" descr="Гео.png">
            <a:extLst>
              <a:ext uri="{FF2B5EF4-FFF2-40B4-BE49-F238E27FC236}">
                <a16:creationId xmlns:a16="http://schemas.microsoft.com/office/drawing/2014/main" id="{06ABAE17-ACF2-1774-75D1-42E1DD3203E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2" y="5304407"/>
            <a:ext cx="12192001" cy="155359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4EA5B6-A6FC-DF9E-C574-C2969E136D65}"/>
              </a:ext>
            </a:extLst>
          </p:cNvPr>
          <p:cNvSpPr txBox="1"/>
          <p:nvPr/>
        </p:nvSpPr>
        <p:spPr>
          <a:xfrm>
            <a:off x="319003" y="1561654"/>
            <a:ext cx="6561191" cy="308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800" dirty="0">
                <a:effectLst/>
                <a:latin typeface="+mn-lt"/>
                <a:ea typeface="Calibri" panose="020F0502020204030204" pitchFamily="34" charset="0"/>
              </a:rPr>
              <a:t>Сайт «</a:t>
            </a:r>
            <a:r>
              <a:rPr lang="ru-RU" sz="1800" dirty="0" err="1">
                <a:effectLst/>
                <a:latin typeface="+mn-lt"/>
                <a:ea typeface="Calibri" panose="020F0502020204030204" pitchFamily="34" charset="0"/>
              </a:rPr>
              <a:t>Bumbleby</a:t>
            </a:r>
            <a:r>
              <a:rPr lang="ru-RU" sz="1800" dirty="0">
                <a:effectLst/>
                <a:latin typeface="+mn-lt"/>
                <a:ea typeface="Calibri" panose="020F0502020204030204" pitchFamily="34" charset="0"/>
              </a:rPr>
              <a:t>» содержит 40 дефектов, 2 из них критические.</a:t>
            </a:r>
          </a:p>
          <a:p>
            <a:endParaRPr lang="ru-RU" sz="1800" dirty="0">
              <a:effectLst/>
              <a:latin typeface="+mn-lt"/>
              <a:ea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</a:rPr>
              <a:t>Необходимо проработать основной функционал сайта.</a:t>
            </a:r>
          </a:p>
          <a:p>
            <a:endParaRPr lang="ru-RU" sz="1800" dirty="0">
              <a:solidFill>
                <a:srgbClr val="000000"/>
              </a:solidFill>
              <a:effectLst/>
              <a:latin typeface="+mn-lt"/>
              <a:ea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</a:rPr>
              <a:t>В качестве улучшений рекомендуется продумать навигационную цепочку (хлебные крошки), возможность использования сайта для слабовидящих.</a:t>
            </a:r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7325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67;g12bdf3fa03e_0_88" descr="Гео.png">
            <a:extLst>
              <a:ext uri="{FF2B5EF4-FFF2-40B4-BE49-F238E27FC236}">
                <a16:creationId xmlns:a16="http://schemas.microsoft.com/office/drawing/2014/main" id="{7932D046-EB9E-8375-C1DB-BC4FBA1A014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2" y="5304407"/>
            <a:ext cx="12192001" cy="1553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67;g12bdf3fa03e_0_88" descr="Гео.png">
            <a:extLst>
              <a:ext uri="{FF2B5EF4-FFF2-40B4-BE49-F238E27FC236}">
                <a16:creationId xmlns:a16="http://schemas.microsoft.com/office/drawing/2014/main" id="{0EF83E69-0ED4-62A7-6712-0549D0007C4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-3" y="0"/>
            <a:ext cx="12192002" cy="17973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3E686-7171-788F-7036-959AB6CFC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2477"/>
            <a:ext cx="10515600" cy="72682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900" b="1" i="0" dirty="0">
                <a:solidFill>
                  <a:schemeClr val="tx1"/>
                </a:solidFill>
                <a:effectLst/>
                <a:latin typeface="+mj-lt"/>
              </a:rPr>
              <a:t>Практическое задание №4</a:t>
            </a:r>
            <a:br>
              <a:rPr lang="en-US" sz="4900" b="1" i="0" dirty="0">
                <a:solidFill>
                  <a:schemeClr val="tx1"/>
                </a:solidFill>
                <a:effectLst/>
                <a:latin typeface="+mj-lt"/>
              </a:rPr>
            </a:br>
            <a:r>
              <a:rPr lang="ru-RU" sz="4900" b="1" i="0" dirty="0">
                <a:solidFill>
                  <a:schemeClr val="tx1"/>
                </a:solidFill>
                <a:effectLst/>
                <a:latin typeface="+mj-lt"/>
              </a:rPr>
              <a:t>«Техники тестирования ПО»</a:t>
            </a:r>
            <a:br>
              <a:rPr lang="ru-RU" sz="4400" b="1" i="0" dirty="0">
                <a:solidFill>
                  <a:schemeClr val="tx1"/>
                </a:solidFill>
                <a:effectLst/>
                <a:latin typeface="+mn-lt"/>
              </a:rPr>
            </a:b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4F7831-4315-8EE3-98D8-FE397EEF5334}"/>
              </a:ext>
            </a:extLst>
          </p:cNvPr>
          <p:cNvSpPr txBox="1"/>
          <p:nvPr/>
        </p:nvSpPr>
        <p:spPr>
          <a:xfrm>
            <a:off x="1367161" y="2336393"/>
            <a:ext cx="909073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i="0" dirty="0">
                <a:solidFill>
                  <a:schemeClr val="tx1"/>
                </a:solidFill>
                <a:effectLst/>
                <a:latin typeface="+mn-lt"/>
              </a:rPr>
              <a:t>Цель задания: 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провести тестирование ПО с помощью техники тест-дизайна.</a:t>
            </a:r>
            <a:endParaRPr lang="en-US" sz="1800" b="0" i="0" dirty="0">
              <a:solidFill>
                <a:schemeClr val="tx1"/>
              </a:solidFill>
              <a:effectLst/>
              <a:latin typeface="+mn-lt"/>
            </a:endParaRPr>
          </a:p>
          <a:p>
            <a:pPr algn="l"/>
            <a:endParaRPr lang="en-US" sz="1800" b="0" i="0" dirty="0">
              <a:solidFill>
                <a:schemeClr val="tx1"/>
              </a:solidFill>
              <a:effectLst/>
              <a:latin typeface="+mn-lt"/>
            </a:endParaRPr>
          </a:p>
          <a:p>
            <a:pPr algn="l"/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Шаг 1. Изучены техники тест-дизайна.</a:t>
            </a:r>
          </a:p>
          <a:p>
            <a:pPr algn="l">
              <a:spcBef>
                <a:spcPts val="600"/>
              </a:spcBef>
            </a:pP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Шаг 2. Модифицированы тест кейсы, созданные ранее, с помощью новых знаний о классах эквивалентности и граничных значений. После применения техник тест-дизайна изначальный вариант в 332 кейса сократился до 73.</a:t>
            </a:r>
            <a:endParaRPr lang="en-US" sz="1800" b="0" i="0" dirty="0">
              <a:solidFill>
                <a:schemeClr val="tx1"/>
              </a:solidFill>
              <a:effectLst/>
              <a:latin typeface="+mn-lt"/>
            </a:endParaRPr>
          </a:p>
          <a:p>
            <a:pPr algn="l">
              <a:spcBef>
                <a:spcPts val="600"/>
              </a:spcBef>
            </a:pP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Шаг 3. Проведено тестирование программного обеспечения с помощью техники тест-дизайна.</a:t>
            </a:r>
          </a:p>
        </p:txBody>
      </p:sp>
    </p:spTree>
    <p:extLst>
      <p:ext uri="{BB962C8B-B14F-4D97-AF65-F5344CB8AC3E}">
        <p14:creationId xmlns:p14="http://schemas.microsoft.com/office/powerpoint/2010/main" val="1602402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4AB066-98B4-15BF-B55E-DEB3A8537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1733365"/>
            <a:ext cx="5717219" cy="3646503"/>
          </a:xfrm>
          <a:prstGeom prst="rect">
            <a:avLst/>
          </a:prstGeom>
        </p:spPr>
      </p:pic>
      <p:pic>
        <p:nvPicPr>
          <p:cNvPr id="5" name="Google Shape;167;g12bdf3fa03e_0_88" descr="Гео.png">
            <a:extLst>
              <a:ext uri="{FF2B5EF4-FFF2-40B4-BE49-F238E27FC236}">
                <a16:creationId xmlns:a16="http://schemas.microsoft.com/office/drawing/2014/main" id="{1C3D1E85-43E3-A681-9732-15C0E9094D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1754"/>
          <a:stretch/>
        </p:blipFill>
        <p:spPr>
          <a:xfrm rot="10800000">
            <a:off x="-2" y="5304407"/>
            <a:ext cx="12192001" cy="1553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67;g12bdf3fa03e_0_88" descr="Гео.png">
            <a:extLst>
              <a:ext uri="{FF2B5EF4-FFF2-40B4-BE49-F238E27FC236}">
                <a16:creationId xmlns:a16="http://schemas.microsoft.com/office/drawing/2014/main" id="{A017B1ED-FB79-3C72-3B4D-ADAF5B34A32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1754"/>
          <a:stretch/>
        </p:blipFill>
        <p:spPr>
          <a:xfrm>
            <a:off x="-3" y="0"/>
            <a:ext cx="12192002" cy="1797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0BD598F-1D9E-4C9E-9FDE-64A7B2F00E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744" y="2575645"/>
            <a:ext cx="5488318" cy="143809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" name="Стрелка: вправо 9">
            <a:extLst>
              <a:ext uri="{FF2B5EF4-FFF2-40B4-BE49-F238E27FC236}">
                <a16:creationId xmlns:a16="http://schemas.microsoft.com/office/drawing/2014/main" id="{3F8AAD07-303E-E737-85E1-E7118FE71236}"/>
              </a:ext>
            </a:extLst>
          </p:cNvPr>
          <p:cNvSpPr/>
          <p:nvPr/>
        </p:nvSpPr>
        <p:spPr>
          <a:xfrm>
            <a:off x="5823167" y="3283460"/>
            <a:ext cx="545661" cy="178281"/>
          </a:xfrm>
          <a:prstGeom prst="rightArrow">
            <a:avLst/>
          </a:prstGeom>
          <a:solidFill>
            <a:srgbClr val="7A71D6"/>
          </a:solidFill>
          <a:ln>
            <a:solidFill>
              <a:srgbClr val="665CD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9EC48A2-03C9-352D-E187-E462EB842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26" y="724615"/>
            <a:ext cx="12109141" cy="72682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900" b="1" dirty="0">
                <a:solidFill>
                  <a:schemeClr val="tx1"/>
                </a:solidFill>
                <a:latin typeface="+mj-lt"/>
              </a:rPr>
              <a:t>Пример применения техник </a:t>
            </a:r>
            <a:br>
              <a:rPr lang="ru-RU" sz="4900" b="1" dirty="0">
                <a:solidFill>
                  <a:schemeClr val="tx1"/>
                </a:solidFill>
                <a:latin typeface="+mj-lt"/>
              </a:rPr>
            </a:br>
            <a:r>
              <a:rPr lang="ru-RU" sz="4900" b="1" dirty="0">
                <a:solidFill>
                  <a:schemeClr val="tx1"/>
                </a:solidFill>
                <a:latin typeface="+mj-lt"/>
              </a:rPr>
              <a:t>тест-дизайна</a:t>
            </a:r>
            <a:br>
              <a:rPr lang="ru-RU" sz="4400" b="1" i="0" dirty="0">
                <a:solidFill>
                  <a:schemeClr val="tx1"/>
                </a:solidFill>
                <a:effectLst/>
                <a:latin typeface="+mn-lt"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6372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67;g12bdf3fa03e_0_88" descr="Гео.png">
            <a:extLst>
              <a:ext uri="{FF2B5EF4-FFF2-40B4-BE49-F238E27FC236}">
                <a16:creationId xmlns:a16="http://schemas.microsoft.com/office/drawing/2014/main" id="{2A2D1401-7F91-ACB4-F9E6-AD16575D991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-3" y="0"/>
            <a:ext cx="12192002" cy="17973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7B6C03-EF63-2E8D-1677-8DB3DE462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668" y="400634"/>
            <a:ext cx="10515600" cy="13257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b="1" i="0" dirty="0">
                <a:solidFill>
                  <a:schemeClr val="tx1"/>
                </a:solidFill>
                <a:effectLst/>
                <a:latin typeface="+mn-lt"/>
              </a:rPr>
              <a:t>Практическое задание №5 «Инструменты автоматизации»</a:t>
            </a:r>
            <a:br>
              <a:rPr lang="ru-RU" sz="4400" b="1" i="0" dirty="0">
                <a:solidFill>
                  <a:schemeClr val="tx1"/>
                </a:solidFill>
                <a:effectLst/>
                <a:latin typeface="+mn-lt"/>
              </a:rPr>
            </a:br>
            <a:endParaRPr lang="ru-RU" dirty="0"/>
          </a:p>
        </p:txBody>
      </p:sp>
      <p:pic>
        <p:nvPicPr>
          <p:cNvPr id="4" name="Google Shape;167;g12bdf3fa03e_0_88" descr="Гео.png">
            <a:extLst>
              <a:ext uri="{FF2B5EF4-FFF2-40B4-BE49-F238E27FC236}">
                <a16:creationId xmlns:a16="http://schemas.microsoft.com/office/drawing/2014/main" id="{645AF3D0-9E7D-84AE-D68B-9E8951C91D5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2" y="5304407"/>
            <a:ext cx="12192001" cy="155359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6C975F-6A16-0C46-352F-185A12301F5E}"/>
              </a:ext>
            </a:extLst>
          </p:cNvPr>
          <p:cNvSpPr txBox="1"/>
          <p:nvPr/>
        </p:nvSpPr>
        <p:spPr>
          <a:xfrm>
            <a:off x="1890943" y="2539013"/>
            <a:ext cx="8611340" cy="1779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i="0" dirty="0">
                <a:solidFill>
                  <a:schemeClr val="tx1"/>
                </a:solidFill>
                <a:effectLst/>
                <a:latin typeface="+mn-lt"/>
              </a:rPr>
              <a:t>Цель задания</a:t>
            </a:r>
            <a:r>
              <a:rPr lang="ru-RU" sz="1800" i="0" dirty="0">
                <a:solidFill>
                  <a:schemeClr val="tx1"/>
                </a:solidFill>
                <a:effectLst/>
                <a:latin typeface="+mn-lt"/>
              </a:rPr>
              <a:t>: получить начальные навыки автоматизации тестирования ПО.</a:t>
            </a:r>
          </a:p>
          <a:p>
            <a:endParaRPr lang="ru-RU" sz="1800" i="0" dirty="0">
              <a:solidFill>
                <a:schemeClr val="tx1"/>
              </a:solidFill>
              <a:effectLst/>
              <a:latin typeface="+mn-lt"/>
            </a:endParaRPr>
          </a:p>
          <a:p>
            <a:r>
              <a:rPr lang="ru-RU" sz="1800" dirty="0">
                <a:solidFill>
                  <a:schemeClr val="tx1"/>
                </a:solidFill>
                <a:latin typeface="+mn-lt"/>
              </a:rPr>
              <a:t>1. </a:t>
            </a:r>
            <a:r>
              <a:rPr lang="ru-RU" sz="1800" i="0" dirty="0">
                <a:solidFill>
                  <a:schemeClr val="tx1"/>
                </a:solidFill>
                <a:effectLst/>
                <a:latin typeface="+mn-lt"/>
              </a:rPr>
              <a:t>Создан авто-тест с помощью расширения для браузера </a:t>
            </a:r>
            <a:r>
              <a:rPr lang="ru-RU" sz="1800" i="0" dirty="0" err="1">
                <a:solidFill>
                  <a:schemeClr val="tx1"/>
                </a:solidFill>
                <a:effectLst/>
                <a:latin typeface="+mn-lt"/>
              </a:rPr>
              <a:t>Selenium</a:t>
            </a:r>
            <a:r>
              <a:rPr lang="ru-RU" sz="1800" i="0" dirty="0">
                <a:solidFill>
                  <a:schemeClr val="tx1"/>
                </a:solidFill>
                <a:effectLst/>
                <a:latin typeface="+mn-lt"/>
              </a:rPr>
              <a:t> IDE.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ru-RU" sz="1800" dirty="0">
                <a:solidFill>
                  <a:schemeClr val="tx1"/>
                </a:solidFill>
                <a:latin typeface="+mn-lt"/>
              </a:rPr>
              <a:t>2. Создан и модифицирован авто-тест с помощью языка программирования </a:t>
            </a:r>
            <a:r>
              <a:rPr lang="ru-RU" sz="1800" dirty="0" err="1">
                <a:solidFill>
                  <a:schemeClr val="tx1"/>
                </a:solidFill>
                <a:latin typeface="+mn-lt"/>
              </a:rPr>
              <a:t>python</a:t>
            </a:r>
            <a:r>
              <a:rPr lang="ru-RU" sz="1800" dirty="0">
                <a:solidFill>
                  <a:schemeClr val="tx1"/>
                </a:solidFill>
                <a:latin typeface="+mn-lt"/>
              </a:rPr>
              <a:t>  и библиотек </a:t>
            </a:r>
            <a:r>
              <a:rPr lang="ru-RU" sz="1800" dirty="0" err="1">
                <a:solidFill>
                  <a:schemeClr val="tx1"/>
                </a:solidFill>
                <a:latin typeface="+mn-lt"/>
              </a:rPr>
              <a:t>selenium</a:t>
            </a:r>
            <a:r>
              <a:rPr lang="ru-RU" sz="1800" dirty="0">
                <a:solidFill>
                  <a:schemeClr val="tx1"/>
                </a:solidFill>
                <a:latin typeface="+mn-lt"/>
              </a:rPr>
              <a:t>, </a:t>
            </a:r>
            <a:r>
              <a:rPr lang="ru-RU" sz="1800" dirty="0" err="1">
                <a:solidFill>
                  <a:schemeClr val="tx1"/>
                </a:solidFill>
                <a:latin typeface="+mn-lt"/>
              </a:rPr>
              <a:t>pytest</a:t>
            </a:r>
            <a:r>
              <a:rPr lang="ru-RU" sz="1800" dirty="0">
                <a:solidFill>
                  <a:schemeClr val="tx1"/>
                </a:solidFill>
                <a:latin typeface="+mn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03920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67;g12bdf3fa03e_0_88" descr="Гео.png">
            <a:extLst>
              <a:ext uri="{FF2B5EF4-FFF2-40B4-BE49-F238E27FC236}">
                <a16:creationId xmlns:a16="http://schemas.microsoft.com/office/drawing/2014/main" id="{AA9488A7-B547-CE14-D1CA-61100787E2F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11754"/>
          <a:stretch/>
        </p:blipFill>
        <p:spPr>
          <a:xfrm rot="10800000">
            <a:off x="-3" y="6249879"/>
            <a:ext cx="12192000" cy="608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67;g12bdf3fa03e_0_88" descr="Гео.png">
            <a:extLst>
              <a:ext uri="{FF2B5EF4-FFF2-40B4-BE49-F238E27FC236}">
                <a16:creationId xmlns:a16="http://schemas.microsoft.com/office/drawing/2014/main" id="{BF8CBEA8-0296-916F-24FD-969D064CF6D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11754"/>
          <a:stretch/>
        </p:blipFill>
        <p:spPr>
          <a:xfrm>
            <a:off x="-4" y="-1"/>
            <a:ext cx="12192004" cy="82562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2B14F0-DF30-147A-1AD8-A63D2999D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6" y="12770"/>
            <a:ext cx="10515600" cy="747558"/>
          </a:xfrm>
        </p:spPr>
        <p:txBody>
          <a:bodyPr>
            <a:normAutofit/>
          </a:bodyPr>
          <a:lstStyle/>
          <a:p>
            <a:pPr algn="ctr"/>
            <a:r>
              <a:rPr lang="ru-RU" sz="2400" b="1" i="0" dirty="0">
                <a:solidFill>
                  <a:schemeClr val="tx1"/>
                </a:solidFill>
                <a:effectLst/>
                <a:latin typeface="+mn-lt"/>
              </a:rPr>
              <a:t>Авто-тест с помощью расширения для браузера </a:t>
            </a:r>
            <a:r>
              <a:rPr lang="ru-RU" sz="2400" b="1" i="0" dirty="0" err="1">
                <a:solidFill>
                  <a:schemeClr val="tx1"/>
                </a:solidFill>
                <a:effectLst/>
                <a:latin typeface="+mn-lt"/>
              </a:rPr>
              <a:t>Selenium</a:t>
            </a:r>
            <a:r>
              <a:rPr lang="ru-RU" sz="2400" b="1" i="0" dirty="0">
                <a:solidFill>
                  <a:schemeClr val="tx1"/>
                </a:solidFill>
                <a:effectLst/>
                <a:latin typeface="+mn-lt"/>
              </a:rPr>
              <a:t> IDE.</a:t>
            </a:r>
            <a:endParaRPr lang="ru-RU" sz="2400" b="1" dirty="0"/>
          </a:p>
        </p:txBody>
      </p:sp>
      <p:pic>
        <p:nvPicPr>
          <p:cNvPr id="10" name="Запись экрана 9">
            <a:hlinkClick r:id="" action="ppaction://media"/>
            <a:extLst>
              <a:ext uri="{FF2B5EF4-FFF2-40B4-BE49-F238E27FC236}">
                <a16:creationId xmlns:a16="http://schemas.microsoft.com/office/drawing/2014/main" id="{09B6A783-BB90-DF63-BE64-63927485BC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" y="760327"/>
            <a:ext cx="12192001" cy="548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68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67;g12bdf3fa03e_0_88" descr="Гео.png">
            <a:extLst>
              <a:ext uri="{FF2B5EF4-FFF2-40B4-BE49-F238E27FC236}">
                <a16:creationId xmlns:a16="http://schemas.microsoft.com/office/drawing/2014/main" id="{111B5082-BB2C-AA08-9B9B-193BA662A29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1754"/>
          <a:stretch/>
        </p:blipFill>
        <p:spPr>
          <a:xfrm>
            <a:off x="-4" y="-1"/>
            <a:ext cx="12192003" cy="88776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73D4D6-24A5-B5B8-7C66-AD97A31E3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6" y="213632"/>
            <a:ext cx="12023324" cy="398355"/>
          </a:xfrm>
        </p:spPr>
        <p:txBody>
          <a:bodyPr>
            <a:normAutofit/>
          </a:bodyPr>
          <a:lstStyle/>
          <a:p>
            <a:pPr algn="ctr"/>
            <a:r>
              <a:rPr lang="ru-RU" sz="2000" b="1" dirty="0">
                <a:solidFill>
                  <a:schemeClr val="tx1"/>
                </a:solidFill>
                <a:latin typeface="+mn-lt"/>
              </a:rPr>
              <a:t>Авто-тест с помощью языка программирования </a:t>
            </a:r>
            <a:r>
              <a:rPr lang="ru-RU" sz="2000" b="1" dirty="0" err="1">
                <a:solidFill>
                  <a:schemeClr val="tx1"/>
                </a:solidFill>
                <a:latin typeface="+mn-lt"/>
              </a:rPr>
              <a:t>python</a:t>
            </a:r>
            <a:r>
              <a:rPr lang="ru-RU" sz="2000" b="1" dirty="0">
                <a:solidFill>
                  <a:schemeClr val="tx1"/>
                </a:solidFill>
                <a:latin typeface="+mn-lt"/>
              </a:rPr>
              <a:t>  и библиотек </a:t>
            </a:r>
            <a:r>
              <a:rPr lang="ru-RU" sz="2000" b="1" dirty="0" err="1">
                <a:solidFill>
                  <a:schemeClr val="tx1"/>
                </a:solidFill>
                <a:latin typeface="+mn-lt"/>
              </a:rPr>
              <a:t>selenium</a:t>
            </a:r>
            <a:r>
              <a:rPr lang="ru-RU" sz="2000" b="1" dirty="0">
                <a:solidFill>
                  <a:schemeClr val="tx1"/>
                </a:solidFill>
                <a:latin typeface="+mn-lt"/>
              </a:rPr>
              <a:t>, </a:t>
            </a:r>
            <a:r>
              <a:rPr lang="ru-RU" sz="2000" b="1" dirty="0" err="1">
                <a:solidFill>
                  <a:schemeClr val="tx1"/>
                </a:solidFill>
                <a:latin typeface="+mn-lt"/>
              </a:rPr>
              <a:t>pytest</a:t>
            </a:r>
            <a:r>
              <a:rPr lang="ru-RU" sz="2000" b="1" dirty="0">
                <a:solidFill>
                  <a:schemeClr val="tx1"/>
                </a:solidFill>
                <a:latin typeface="+mn-lt"/>
              </a:rPr>
              <a:t>.</a:t>
            </a:r>
            <a:endParaRPr lang="ru-RU" sz="2000" b="1" dirty="0"/>
          </a:p>
        </p:txBody>
      </p:sp>
      <p:pic>
        <p:nvPicPr>
          <p:cNvPr id="6" name="Google Shape;167;g12bdf3fa03e_0_88" descr="Гео.png">
            <a:extLst>
              <a:ext uri="{FF2B5EF4-FFF2-40B4-BE49-F238E27FC236}">
                <a16:creationId xmlns:a16="http://schemas.microsoft.com/office/drawing/2014/main" id="{663E534A-3314-6D78-6926-CF58CA69162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1754"/>
          <a:stretch/>
        </p:blipFill>
        <p:spPr>
          <a:xfrm rot="10800000">
            <a:off x="-3" y="6249879"/>
            <a:ext cx="12192000" cy="608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Запись экрана 6">
            <a:hlinkClick r:id="" action="ppaction://media"/>
            <a:extLst>
              <a:ext uri="{FF2B5EF4-FFF2-40B4-BE49-F238E27FC236}">
                <a16:creationId xmlns:a16="http://schemas.microsoft.com/office/drawing/2014/main" id="{7DD83315-CA1C-69B7-C85E-74C5C5A5F54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021.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825620"/>
            <a:ext cx="12191997" cy="542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97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67;g12bdf3fa03e_0_88" descr="Гео.png">
            <a:extLst>
              <a:ext uri="{FF2B5EF4-FFF2-40B4-BE49-F238E27FC236}">
                <a16:creationId xmlns:a16="http://schemas.microsoft.com/office/drawing/2014/main" id="{FCA6D92B-FBF7-1E85-9F40-4E2B39AC637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0" y="0"/>
            <a:ext cx="12192002" cy="17973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1CF048-3774-78E9-D712-096803C8D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061"/>
            <a:ext cx="10515600" cy="1325700"/>
          </a:xfrm>
        </p:spPr>
        <p:txBody>
          <a:bodyPr/>
          <a:lstStyle/>
          <a:p>
            <a:pPr algn="ctr"/>
            <a:r>
              <a:rPr lang="ru-RU" sz="4400" b="1" dirty="0">
                <a:solidFill>
                  <a:schemeClr val="tx1"/>
                </a:solidFill>
                <a:latin typeface="+mj-lt"/>
              </a:rPr>
              <a:t>Рефлексия</a:t>
            </a:r>
            <a:endParaRPr lang="ru-RU" dirty="0">
              <a:latin typeface="+mj-lt"/>
            </a:endParaRPr>
          </a:p>
        </p:txBody>
      </p:sp>
      <p:pic>
        <p:nvPicPr>
          <p:cNvPr id="4" name="Google Shape;167;g12bdf3fa03e_0_88" descr="Гео.png">
            <a:extLst>
              <a:ext uri="{FF2B5EF4-FFF2-40B4-BE49-F238E27FC236}">
                <a16:creationId xmlns:a16="http://schemas.microsoft.com/office/drawing/2014/main" id="{70048025-24C6-583F-94FE-0DF55FC46A5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2" y="5304407"/>
            <a:ext cx="12192001" cy="155359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FF1B9C-8949-AE07-DA22-3423E8A22063}"/>
              </a:ext>
            </a:extLst>
          </p:cNvPr>
          <p:cNvSpPr txBox="1"/>
          <p:nvPr/>
        </p:nvSpPr>
        <p:spPr>
          <a:xfrm>
            <a:off x="405544" y="2304386"/>
            <a:ext cx="1138090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1. </a:t>
            </a:r>
            <a:r>
              <a:rPr lang="ru-RU" sz="1800" dirty="0">
                <a:solidFill>
                  <a:schemeClr val="tx1"/>
                </a:solidFill>
                <a:latin typeface="+mn-lt"/>
              </a:rPr>
              <a:t>Чт</a:t>
            </a:r>
            <a:r>
              <a:rPr lang="ru-RU" sz="1800" b="0" i="0" u="none" strike="noStrike" dirty="0">
                <a:solidFill>
                  <a:schemeClr val="tx1"/>
                </a:solidFill>
                <a:effectLst/>
                <a:latin typeface="+mn-lt"/>
              </a:rPr>
              <a:t>о получилось?</a:t>
            </a:r>
          </a:p>
          <a:p>
            <a:pPr rtl="0">
              <a:spcBef>
                <a:spcPts val="1200"/>
              </a:spcBef>
              <a:spcAft>
                <a:spcPts val="0"/>
              </a:spcAft>
            </a:pP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Мне очень понравилась атмосфера, преподаватель, который был готов ответить на любой вопрос по теме. Очень позитивная и открытая обстановка. Следует особо отметить комфортную форму дистанционного обучения, высокое качество предоставленного на курсах теоретического материала, большое количество практических рекомендаций, </a:t>
            </a:r>
            <a:r>
              <a:rPr lang="ru-RU" sz="1800" b="0" i="0" dirty="0" err="1">
                <a:solidFill>
                  <a:schemeClr val="tx1"/>
                </a:solidFill>
                <a:effectLst/>
                <a:latin typeface="+mn-lt"/>
              </a:rPr>
              <a:t>видеоресурсов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, презентаций.</a:t>
            </a:r>
            <a:endParaRPr lang="ru-RU" sz="1800" b="0" dirty="0">
              <a:solidFill>
                <a:schemeClr val="tx1"/>
              </a:solidFill>
              <a:effectLst/>
              <a:latin typeface="+mn-lt"/>
            </a:endParaRPr>
          </a:p>
          <a:p>
            <a:pPr rtl="0" fontAlgn="base">
              <a:spcBef>
                <a:spcPts val="1200"/>
              </a:spcBef>
              <a:spcAft>
                <a:spcPts val="0"/>
              </a:spcAft>
            </a:pPr>
            <a:r>
              <a:rPr lang="ru-RU" sz="1800" dirty="0">
                <a:solidFill>
                  <a:schemeClr val="tx1"/>
                </a:solidFill>
                <a:latin typeface="+mn-lt"/>
              </a:rPr>
              <a:t>2. Чт</a:t>
            </a:r>
            <a:r>
              <a:rPr lang="ru-RU" sz="1800" b="0" i="0" u="none" strike="noStrike" dirty="0">
                <a:solidFill>
                  <a:schemeClr val="tx1"/>
                </a:solidFill>
                <a:effectLst/>
                <a:latin typeface="+mn-lt"/>
              </a:rPr>
              <a:t>о можно улучшить?</a:t>
            </a: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Быстро закончился курс. Хочется еще учиться с таким крутым преподавателем!</a:t>
            </a:r>
            <a:endParaRPr lang="ru-RU" sz="18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6389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67;g12bdf3fa03e_0_88" descr="Гео.png">
            <a:extLst>
              <a:ext uri="{FF2B5EF4-FFF2-40B4-BE49-F238E27FC236}">
                <a16:creationId xmlns:a16="http://schemas.microsoft.com/office/drawing/2014/main" id="{3A5A1036-62B7-938C-8102-1C58346726D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0" y="0"/>
            <a:ext cx="12192001" cy="52971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685331-40D1-1489-A9C0-8207FBD7F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168" y="1847695"/>
            <a:ext cx="7653662" cy="1325700"/>
          </a:xfrm>
        </p:spPr>
        <p:txBody>
          <a:bodyPr/>
          <a:lstStyle/>
          <a:p>
            <a:r>
              <a:rPr lang="ru-RU" b="1" dirty="0">
                <a:latin typeface="+mj-lt"/>
              </a:rPr>
              <a:t>СПАСИБО ЗА ВНИМАНИЕ!</a:t>
            </a:r>
          </a:p>
        </p:txBody>
      </p:sp>
      <p:pic>
        <p:nvPicPr>
          <p:cNvPr id="9" name="Рисунок 8" descr="Изображение выглядит как кот, домашняя кошка, млекопитающее&#10;&#10;Автоматически созданное описание">
            <a:extLst>
              <a:ext uri="{FF2B5EF4-FFF2-40B4-BE49-F238E27FC236}">
                <a16:creationId xmlns:a16="http://schemas.microsoft.com/office/drawing/2014/main" id="{3A92FE9D-F349-6559-1BEB-003D05743F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34" r="34166"/>
          <a:stretch/>
        </p:blipFill>
        <p:spPr>
          <a:xfrm rot="16200000">
            <a:off x="5345081" y="3692356"/>
            <a:ext cx="1271016" cy="506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84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67;g12bdf3fa03e_0_88" descr="Гео.png">
            <a:extLst>
              <a:ext uri="{FF2B5EF4-FFF2-40B4-BE49-F238E27FC236}">
                <a16:creationId xmlns:a16="http://schemas.microsoft.com/office/drawing/2014/main" id="{1B9A188C-5803-328D-A81E-05E44E60237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2" y="5304407"/>
            <a:ext cx="12192001" cy="1553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67;g12bdf3fa03e_0_88" descr="Гео.png">
            <a:extLst>
              <a:ext uri="{FF2B5EF4-FFF2-40B4-BE49-F238E27FC236}">
                <a16:creationId xmlns:a16="http://schemas.microsoft.com/office/drawing/2014/main" id="{2A16AF97-92A3-5938-FAA8-71973169E7D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-1" y="1"/>
            <a:ext cx="12192001" cy="155359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92F93-E882-DDF9-9EB3-650459550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34653"/>
            <a:ext cx="10515600" cy="1325700"/>
          </a:xfrm>
        </p:spPr>
        <p:txBody>
          <a:bodyPr/>
          <a:lstStyle/>
          <a:p>
            <a:pPr algn="ctr"/>
            <a:r>
              <a:rPr lang="ru-RU" b="1" dirty="0">
                <a:latin typeface="+mj-lt"/>
              </a:rPr>
              <a:t>СОДЕРЖАНИЕ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F48F45-AC0A-3200-8DF0-4DC44C126A14}"/>
              </a:ext>
            </a:extLst>
          </p:cNvPr>
          <p:cNvSpPr txBox="1"/>
          <p:nvPr/>
        </p:nvSpPr>
        <p:spPr>
          <a:xfrm>
            <a:off x="1473693" y="1979720"/>
            <a:ext cx="9579006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b="1" i="0" dirty="0">
                <a:solidFill>
                  <a:schemeClr val="tx1"/>
                </a:solidFill>
                <a:effectLst/>
                <a:latin typeface="+mn-lt"/>
              </a:rPr>
              <a:t>Практическое задание №1 «Введение в тестирование ПО»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b="1" i="0" dirty="0">
                <a:solidFill>
                  <a:schemeClr val="tx1"/>
                </a:solidFill>
                <a:effectLst/>
                <a:latin typeface="+mn-lt"/>
              </a:rPr>
              <a:t>Практическое задание №2 «Классификация тестирования ПО»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b="1" i="0" dirty="0">
                <a:solidFill>
                  <a:schemeClr val="tx1"/>
                </a:solidFill>
                <a:effectLst/>
                <a:latin typeface="+mn-lt"/>
              </a:rPr>
              <a:t>Практическое задание №3 «Тестовая документация»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b="1" i="0" dirty="0">
                <a:solidFill>
                  <a:schemeClr val="tx1"/>
                </a:solidFill>
                <a:effectLst/>
                <a:latin typeface="+mn-lt"/>
              </a:rPr>
              <a:t>Практическое задание №4 «Техники тестирования ПО»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b="1" i="0" dirty="0">
                <a:solidFill>
                  <a:schemeClr val="tx1"/>
                </a:solidFill>
                <a:effectLst/>
                <a:latin typeface="+mn-lt"/>
              </a:rPr>
              <a:t>Практическое задание №5 «Инструменты автоматизации»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ru-RU" sz="2000" b="1" dirty="0">
                <a:solidFill>
                  <a:schemeClr val="tx1"/>
                </a:solidFill>
                <a:latin typeface="+mn-lt"/>
              </a:rPr>
              <a:t>Рефлексия</a:t>
            </a:r>
            <a:endParaRPr lang="ru-RU" sz="2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425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67;g12bdf3fa03e_0_88" descr="Гео.png">
            <a:extLst>
              <a:ext uri="{FF2B5EF4-FFF2-40B4-BE49-F238E27FC236}">
                <a16:creationId xmlns:a16="http://schemas.microsoft.com/office/drawing/2014/main" id="{CEE76521-1E6E-000F-3B9B-736FE6E7A63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2" y="5304407"/>
            <a:ext cx="12192001" cy="1553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67;g12bdf3fa03e_0_88" descr="Гео.png">
            <a:extLst>
              <a:ext uri="{FF2B5EF4-FFF2-40B4-BE49-F238E27FC236}">
                <a16:creationId xmlns:a16="http://schemas.microsoft.com/office/drawing/2014/main" id="{EC660BDA-931E-E95A-1564-099D253E8E8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-3" y="0"/>
            <a:ext cx="12192002" cy="17973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97AF25-E379-7159-B347-7D29BF0B5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7453"/>
            <a:ext cx="10515600" cy="1797357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900" b="1" i="0" dirty="0">
                <a:solidFill>
                  <a:schemeClr val="tx1"/>
                </a:solidFill>
                <a:effectLst/>
                <a:latin typeface="+mj-lt"/>
              </a:rPr>
              <a:t>Практическое задание №1</a:t>
            </a:r>
            <a:br>
              <a:rPr lang="ru-RU" sz="4900" b="1" i="0" dirty="0">
                <a:solidFill>
                  <a:schemeClr val="tx1"/>
                </a:solidFill>
                <a:effectLst/>
                <a:latin typeface="+mj-lt"/>
              </a:rPr>
            </a:br>
            <a:r>
              <a:rPr lang="ru-RU" sz="4900" b="1" i="0" dirty="0">
                <a:solidFill>
                  <a:schemeClr val="tx1"/>
                </a:solidFill>
                <a:effectLst/>
                <a:latin typeface="+mj-lt"/>
              </a:rPr>
              <a:t>«Введение в тестирование ПО»</a:t>
            </a:r>
            <a:br>
              <a:rPr lang="ru-RU" sz="4400" b="1" i="0" dirty="0">
                <a:solidFill>
                  <a:schemeClr val="tx1"/>
                </a:solidFill>
                <a:effectLst/>
                <a:latin typeface="+mn-lt"/>
              </a:rPr>
            </a:b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999485-4592-9E8A-6FFB-DCB203C70D78}"/>
              </a:ext>
            </a:extLst>
          </p:cNvPr>
          <p:cNvSpPr txBox="1"/>
          <p:nvPr/>
        </p:nvSpPr>
        <p:spPr>
          <a:xfrm>
            <a:off x="1295399" y="2446241"/>
            <a:ext cx="10058401" cy="1980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800" b="1" i="0" dirty="0">
                <a:solidFill>
                  <a:schemeClr val="tx1"/>
                </a:solidFill>
                <a:effectLst/>
                <a:latin typeface="+mn-lt"/>
              </a:rPr>
              <a:t>Цель задания: 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изучить объект тестирования и составить </a:t>
            </a:r>
            <a:r>
              <a:rPr lang="ru-RU" sz="1800" b="0" i="0" dirty="0" err="1">
                <a:solidFill>
                  <a:schemeClr val="tx1"/>
                </a:solidFill>
                <a:effectLst/>
                <a:latin typeface="+mn-lt"/>
              </a:rPr>
              <a:t>майнд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-карту входных данных, для подготовки и тестирования ПО.</a:t>
            </a:r>
          </a:p>
          <a:p>
            <a:endParaRPr lang="ru-RU" sz="1800" b="0" i="0" dirty="0">
              <a:solidFill>
                <a:schemeClr val="tx1"/>
              </a:solidFill>
              <a:effectLst/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1800" dirty="0">
                <a:solidFill>
                  <a:schemeClr val="tx1"/>
                </a:solidFill>
                <a:latin typeface="+mn-lt"/>
              </a:rPr>
              <a:t>По техническому заданию была составлена </a:t>
            </a:r>
            <a:r>
              <a:rPr lang="ru-RU" sz="1800" dirty="0" err="1">
                <a:solidFill>
                  <a:schemeClr val="tx1"/>
                </a:solidFill>
                <a:latin typeface="+mn-lt"/>
              </a:rPr>
              <a:t>майнд</a:t>
            </a:r>
            <a:r>
              <a:rPr lang="ru-RU" sz="1800" dirty="0">
                <a:solidFill>
                  <a:schemeClr val="tx1"/>
                </a:solidFill>
                <a:latin typeface="+mn-lt"/>
              </a:rPr>
              <a:t>-карта объекта тестирования – сайта «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Bambleby</a:t>
            </a:r>
            <a:r>
              <a:rPr lang="ru-RU" sz="1800" dirty="0">
                <a:solidFill>
                  <a:schemeClr val="tx1"/>
                </a:solidFill>
                <a:latin typeface="+mn-lt"/>
              </a:rPr>
              <a:t>», что позволило изучить объект тестирования, структурировав данные.</a:t>
            </a:r>
          </a:p>
        </p:txBody>
      </p:sp>
    </p:spTree>
    <p:extLst>
      <p:ext uri="{BB962C8B-B14F-4D97-AF65-F5344CB8AC3E}">
        <p14:creationId xmlns:p14="http://schemas.microsoft.com/office/powerpoint/2010/main" val="2931054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B26D89-9E41-357C-83CC-38BF63057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031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67;g12bdf3fa03e_0_88" descr="Гео.png">
            <a:extLst>
              <a:ext uri="{FF2B5EF4-FFF2-40B4-BE49-F238E27FC236}">
                <a16:creationId xmlns:a16="http://schemas.microsoft.com/office/drawing/2014/main" id="{688B4C5D-B3A7-30F6-311F-1AB1C98129D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2" y="5304407"/>
            <a:ext cx="12192001" cy="1553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67;g12bdf3fa03e_0_88" descr="Гео.png">
            <a:extLst>
              <a:ext uri="{FF2B5EF4-FFF2-40B4-BE49-F238E27FC236}">
                <a16:creationId xmlns:a16="http://schemas.microsoft.com/office/drawing/2014/main" id="{909058E6-FCE8-0B95-1AE6-C210FE5C076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-3" y="0"/>
            <a:ext cx="12192002" cy="17973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0C415F-F870-2FAC-EC81-EE5396BAD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208"/>
            <a:ext cx="10515600" cy="177072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900" b="1" i="0" dirty="0">
                <a:solidFill>
                  <a:schemeClr val="tx1"/>
                </a:solidFill>
                <a:effectLst/>
                <a:latin typeface="+mj-lt"/>
              </a:rPr>
              <a:t>Практическое задание №2 «Классификация тестирования ПО»</a:t>
            </a:r>
            <a:br>
              <a:rPr lang="ru-RU" sz="4400" b="1" i="0" dirty="0">
                <a:solidFill>
                  <a:schemeClr val="tx1"/>
                </a:solidFill>
                <a:effectLst/>
                <a:latin typeface="+mn-lt"/>
              </a:rPr>
            </a:b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83481-8E7D-773F-6B1E-A8659B8402CB}"/>
              </a:ext>
            </a:extLst>
          </p:cNvPr>
          <p:cNvSpPr txBox="1"/>
          <p:nvPr/>
        </p:nvSpPr>
        <p:spPr>
          <a:xfrm>
            <a:off x="1262108" y="2426800"/>
            <a:ext cx="9667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800" b="1" i="0" dirty="0">
                <a:solidFill>
                  <a:schemeClr val="tx1"/>
                </a:solidFill>
                <a:effectLst/>
                <a:latin typeface="+mn-lt"/>
              </a:rPr>
              <a:t>Цель задания: 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составить </a:t>
            </a:r>
            <a:r>
              <a:rPr lang="ru-RU" sz="1800" b="0" i="0" dirty="0" err="1">
                <a:solidFill>
                  <a:schemeClr val="tx1"/>
                </a:solidFill>
                <a:effectLst/>
                <a:latin typeface="+mn-lt"/>
              </a:rPr>
              <a:t>майнд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-карту видов тестирования для своего проекта.</a:t>
            </a:r>
            <a:endParaRPr lang="en-US" sz="1800" b="0" i="0" dirty="0">
              <a:solidFill>
                <a:schemeClr val="tx1"/>
              </a:solidFill>
              <a:effectLst/>
              <a:latin typeface="+mn-lt"/>
            </a:endParaRPr>
          </a:p>
          <a:p>
            <a:endParaRPr lang="ru-RU" sz="1800" b="0" i="0" dirty="0">
              <a:solidFill>
                <a:schemeClr val="tx1"/>
              </a:solidFill>
              <a:effectLst/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По материалам лекций были изучены классификации ПО.</a:t>
            </a:r>
          </a:p>
          <a:p>
            <a:pPr>
              <a:lnSpc>
                <a:spcPct val="150000"/>
              </a:lnSpc>
            </a:pPr>
            <a:r>
              <a:rPr lang="ru-RU" sz="1800" dirty="0">
                <a:solidFill>
                  <a:schemeClr val="tx1"/>
                </a:solidFill>
                <a:latin typeface="+mn-lt"/>
              </a:rPr>
              <a:t>Составлена </a:t>
            </a:r>
            <a:r>
              <a:rPr lang="ru-RU" sz="1800" dirty="0" err="1">
                <a:solidFill>
                  <a:schemeClr val="tx1"/>
                </a:solidFill>
                <a:latin typeface="+mn-lt"/>
              </a:rPr>
              <a:t>майнд</a:t>
            </a:r>
            <a:r>
              <a:rPr lang="ru-RU" sz="1800" dirty="0">
                <a:solidFill>
                  <a:schemeClr val="tx1"/>
                </a:solidFill>
                <a:latin typeface="+mn-lt"/>
              </a:rPr>
              <a:t>-карта видов тестирования, которая использована для разработки тестовой документации (чек-лист, тест кейсы).</a:t>
            </a:r>
            <a:endParaRPr lang="en-US" sz="1800" b="0" i="0" dirty="0">
              <a:solidFill>
                <a:schemeClr val="tx1"/>
              </a:solidFill>
              <a:effectLst/>
              <a:latin typeface="+mn-lt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4280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DF7FC83-D8D5-59B1-3237-245805640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268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924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67;g12bdf3fa03e_0_88" descr="Гео.png">
            <a:extLst>
              <a:ext uri="{FF2B5EF4-FFF2-40B4-BE49-F238E27FC236}">
                <a16:creationId xmlns:a16="http://schemas.microsoft.com/office/drawing/2014/main" id="{5BAB8801-4A7D-40F4-0ABD-497DB380D95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-3" y="0"/>
            <a:ext cx="12192002" cy="17973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453700-F38E-0CC5-D2BF-111088F3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613980"/>
            <a:ext cx="10515600" cy="104156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900" b="1" i="0" dirty="0">
                <a:solidFill>
                  <a:schemeClr val="tx1"/>
                </a:solidFill>
                <a:effectLst/>
                <a:latin typeface="+mn-lt"/>
              </a:rPr>
              <a:t>Практическое задание №3 «Тестовая документация»</a:t>
            </a:r>
            <a:br>
              <a:rPr lang="ru-RU" sz="4400" b="1" i="0" dirty="0">
                <a:solidFill>
                  <a:schemeClr val="tx1"/>
                </a:solidFill>
                <a:effectLst/>
                <a:latin typeface="+mn-lt"/>
              </a:rPr>
            </a:b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7E4A74-7A44-B3E7-2AB5-E734E4C0980D}"/>
              </a:ext>
            </a:extLst>
          </p:cNvPr>
          <p:cNvSpPr txBox="1"/>
          <p:nvPr/>
        </p:nvSpPr>
        <p:spPr>
          <a:xfrm>
            <a:off x="587776" y="1877255"/>
            <a:ext cx="11604224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i="0" dirty="0">
                <a:solidFill>
                  <a:schemeClr val="tx1"/>
                </a:solidFill>
                <a:effectLst/>
                <a:latin typeface="+mn-lt"/>
              </a:rPr>
              <a:t>Цель задания: 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составить чек-лист, тест-кейс, выполнить тестирование по подготовленным документам,  предоставить отчет о тестировании.</a:t>
            </a:r>
          </a:p>
          <a:p>
            <a:endParaRPr lang="ru-RU" sz="1800" dirty="0">
              <a:solidFill>
                <a:schemeClr val="tx1"/>
              </a:solidFill>
              <a:latin typeface="+mn-lt"/>
            </a:endParaRPr>
          </a:p>
          <a:p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Шаг 1. Составлен чек-лист (</a:t>
            </a:r>
            <a:r>
              <a:rPr lang="ru-RU" sz="1800" b="0" i="0" dirty="0" err="1">
                <a:solidFill>
                  <a:schemeClr val="tx1"/>
                </a:solidFill>
                <a:effectLst/>
                <a:latin typeface="+mn-lt"/>
              </a:rPr>
              <a:t>check-list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, или проверочный список) — это перечень, состоящий из пунктов, которые нужно выполнить либо проверить.</a:t>
            </a:r>
          </a:p>
          <a:p>
            <a:pPr>
              <a:spcBef>
                <a:spcPts val="600"/>
              </a:spcBef>
            </a:pPr>
            <a:r>
              <a:rPr lang="ru-RU" sz="1800" dirty="0">
                <a:solidFill>
                  <a:schemeClr val="tx1"/>
                </a:solidFill>
                <a:latin typeface="+mn-lt"/>
              </a:rPr>
              <a:t>Шаг 2. Составлен тест-кейс - </a:t>
            </a:r>
            <a:r>
              <a:rPr lang="ru-RU" sz="1800" b="0" i="0" u="none" strike="noStrike" dirty="0">
                <a:solidFill>
                  <a:schemeClr val="tx1"/>
                </a:solidFill>
                <a:latin typeface="+mn-lt"/>
              </a:rPr>
              <a:t>это артефакт, описывающий совокупность шагов, конкретных условий и параметров, необходимых для проверки реализации тестируемой функции или её части.</a:t>
            </a:r>
          </a:p>
          <a:p>
            <a:pPr algn="l">
              <a:spcBef>
                <a:spcPts val="600"/>
              </a:spcBef>
            </a:pP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Шаг 3. По подготовленному чек-листу и тест-кейсам проведено тестирование объекта тестирования.</a:t>
            </a:r>
          </a:p>
          <a:p>
            <a:pPr>
              <a:spcBef>
                <a:spcPts val="600"/>
              </a:spcBef>
            </a:pPr>
            <a:r>
              <a:rPr lang="ru-RU" sz="1800" b="0" i="0" dirty="0">
                <a:solidFill>
                  <a:schemeClr val="tx1"/>
                </a:solidFill>
                <a:effectLst/>
                <a:latin typeface="+mn-lt"/>
              </a:rPr>
              <a:t>Шаг 4. Найденные дефекты оформлены в отчет о дефектах </a:t>
            </a:r>
            <a:r>
              <a:rPr lang="ru-RU" sz="1800" i="0" u="none" strike="noStrike" dirty="0">
                <a:solidFill>
                  <a:schemeClr val="tx1"/>
                </a:solidFill>
                <a:latin typeface="+mn-lt"/>
              </a:rPr>
              <a:t>(</a:t>
            </a:r>
            <a:r>
              <a:rPr lang="ru-RU" sz="1800" i="0" u="none" strike="noStrike" dirty="0" err="1">
                <a:solidFill>
                  <a:schemeClr val="tx1"/>
                </a:solidFill>
                <a:latin typeface="+mn-lt"/>
              </a:rPr>
              <a:t>bug</a:t>
            </a:r>
            <a:r>
              <a:rPr lang="ru-RU" sz="1800" i="0" u="none" strike="noStrike" dirty="0">
                <a:solidFill>
                  <a:schemeClr val="tx1"/>
                </a:solidFill>
                <a:latin typeface="+mn-lt"/>
              </a:rPr>
              <a:t> </a:t>
            </a:r>
            <a:r>
              <a:rPr lang="ru-RU" sz="1800" i="0" u="none" strike="noStrike" dirty="0" err="1">
                <a:solidFill>
                  <a:schemeClr val="tx1"/>
                </a:solidFill>
                <a:latin typeface="+mn-lt"/>
              </a:rPr>
              <a:t>report</a:t>
            </a:r>
            <a:r>
              <a:rPr lang="ru-RU" sz="1800" i="0" u="none" strike="noStrike" dirty="0">
                <a:solidFill>
                  <a:schemeClr val="tx1"/>
                </a:solidFill>
                <a:latin typeface="+mn-lt"/>
              </a:rPr>
              <a:t>) </a:t>
            </a:r>
            <a:r>
              <a:rPr lang="ru-RU" sz="1800" b="0" i="0" u="none" strike="noStrike" dirty="0">
                <a:solidFill>
                  <a:schemeClr val="tx1"/>
                </a:solidFill>
                <a:latin typeface="+mn-lt"/>
              </a:rPr>
              <a:t>— это документ, описывающий ситуацию, которая привела к обнаружению дефекта, с указанием причин и ожидаемого результата.</a:t>
            </a:r>
          </a:p>
          <a:p>
            <a:pPr>
              <a:spcBef>
                <a:spcPts val="600"/>
              </a:spcBef>
            </a:pPr>
            <a:r>
              <a:rPr lang="ru-RU" sz="1800" dirty="0">
                <a:solidFill>
                  <a:schemeClr val="tx1"/>
                </a:solidFill>
                <a:latin typeface="+mn-lt"/>
              </a:rPr>
              <a:t>Шаг 5. Составлен отчет о тестирование.</a:t>
            </a:r>
            <a:endParaRPr lang="ru-RU" sz="1800" b="0" i="0" u="none" strike="noStrike" dirty="0">
              <a:solidFill>
                <a:schemeClr val="tx1"/>
              </a:solidFill>
              <a:latin typeface="+mn-lt"/>
            </a:endParaRPr>
          </a:p>
          <a:p>
            <a:endParaRPr lang="ru-RU" b="0" i="0" dirty="0">
              <a:solidFill>
                <a:srgbClr val="2A2A34"/>
              </a:solidFill>
              <a:effectLst/>
              <a:latin typeface="Inter"/>
            </a:endParaRPr>
          </a:p>
          <a:p>
            <a:endParaRPr lang="ru-RU" dirty="0"/>
          </a:p>
        </p:txBody>
      </p:sp>
      <p:pic>
        <p:nvPicPr>
          <p:cNvPr id="5" name="Google Shape;167;g12bdf3fa03e_0_88" descr="Гео.png">
            <a:extLst>
              <a:ext uri="{FF2B5EF4-FFF2-40B4-BE49-F238E27FC236}">
                <a16:creationId xmlns:a16="http://schemas.microsoft.com/office/drawing/2014/main" id="{449FE7CC-219B-750F-7EEB-A9F048C6A86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2" y="5304407"/>
            <a:ext cx="12192001" cy="15535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0904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67;g12bdf3fa03e_0_88" descr="Гео.png">
            <a:extLst>
              <a:ext uri="{FF2B5EF4-FFF2-40B4-BE49-F238E27FC236}">
                <a16:creationId xmlns:a16="http://schemas.microsoft.com/office/drawing/2014/main" id="{06A47D2E-9E2E-D287-403A-845F63A727F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4" y="5885895"/>
            <a:ext cx="12192001" cy="972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67;g12bdf3fa03e_0_88" descr="Гео.png">
            <a:extLst>
              <a:ext uri="{FF2B5EF4-FFF2-40B4-BE49-F238E27FC236}">
                <a16:creationId xmlns:a16="http://schemas.microsoft.com/office/drawing/2014/main" id="{1D0B6C99-CA0D-C27A-74AF-27820F2FFD7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-3" y="0"/>
            <a:ext cx="12192002" cy="110970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E848CC-FB42-247F-C7B5-1B1B3CE6A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6" y="271339"/>
            <a:ext cx="10515600" cy="567030"/>
          </a:xfrm>
        </p:spPr>
        <p:txBody>
          <a:bodyPr>
            <a:noAutofit/>
          </a:bodyPr>
          <a:lstStyle/>
          <a:p>
            <a:pPr algn="ctr"/>
            <a:r>
              <a:rPr lang="ru-RU" b="1" dirty="0">
                <a:latin typeface="+mj-lt"/>
              </a:rPr>
              <a:t>Чек-лист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F861B0B-FB95-7BBF-7B8A-00073224E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183" y="1319476"/>
            <a:ext cx="3914286" cy="421904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6A4C6C8-1F84-CF99-8975-9243B0EEA5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9808" y="1319476"/>
            <a:ext cx="3914286" cy="421904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54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67;g12bdf3fa03e_0_88" descr="Гео.png">
            <a:extLst>
              <a:ext uri="{FF2B5EF4-FFF2-40B4-BE49-F238E27FC236}">
                <a16:creationId xmlns:a16="http://schemas.microsoft.com/office/drawing/2014/main" id="{04617BD3-F18E-B512-EC31-C8AB1939A8D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 rot="10800000">
            <a:off x="-4" y="5885895"/>
            <a:ext cx="12192001" cy="972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67;g12bdf3fa03e_0_88" descr="Гео.png">
            <a:extLst>
              <a:ext uri="{FF2B5EF4-FFF2-40B4-BE49-F238E27FC236}">
                <a16:creationId xmlns:a16="http://schemas.microsoft.com/office/drawing/2014/main" id="{596D28F6-2624-C89F-4335-0AECB6A8CF8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1754"/>
          <a:stretch/>
        </p:blipFill>
        <p:spPr>
          <a:xfrm>
            <a:off x="0" y="0"/>
            <a:ext cx="12192002" cy="110970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AE4AD7-6E33-DB70-7223-0D9BD2674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879" y="133487"/>
            <a:ext cx="10452234" cy="64552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900" b="1" dirty="0">
                <a:latin typeface="+mj-lt"/>
              </a:rPr>
              <a:t>Тест</a:t>
            </a:r>
            <a:r>
              <a:rPr lang="ru-RU" b="1" dirty="0">
                <a:latin typeface="+mj-lt"/>
              </a:rPr>
              <a:t> </a:t>
            </a:r>
            <a:r>
              <a:rPr lang="ru-RU" sz="4900" b="1" dirty="0">
                <a:latin typeface="+mj-lt"/>
              </a:rPr>
              <a:t>кейсы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D6404EE-038B-B33F-A52D-475559B24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2501"/>
            <a:ext cx="12192000" cy="505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6903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589</Words>
  <Application>Microsoft Office PowerPoint</Application>
  <PresentationFormat>Широкоэкранный</PresentationFormat>
  <Paragraphs>62</Paragraphs>
  <Slides>18</Slides>
  <Notes>4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Calibri</vt:lpstr>
      <vt:lpstr>Inter</vt:lpstr>
      <vt:lpstr>Arial</vt:lpstr>
      <vt:lpstr>Montserrat Medium</vt:lpstr>
      <vt:lpstr>Тема Office</vt:lpstr>
      <vt:lpstr>Презентация PowerPoint</vt:lpstr>
      <vt:lpstr>СОДЕРЖАНИЕ</vt:lpstr>
      <vt:lpstr>Практическое задание №1 «Введение в тестирование ПО» </vt:lpstr>
      <vt:lpstr>Презентация PowerPoint</vt:lpstr>
      <vt:lpstr>Практическое задание №2 «Классификация тестирования ПО» </vt:lpstr>
      <vt:lpstr>Презентация PowerPoint</vt:lpstr>
      <vt:lpstr>Практическое задание №3 «Тестовая документация» </vt:lpstr>
      <vt:lpstr>Чек-лист</vt:lpstr>
      <vt:lpstr>Тест кейсы</vt:lpstr>
      <vt:lpstr>Bug report</vt:lpstr>
      <vt:lpstr> Отчет о тестировании. Выводы.</vt:lpstr>
      <vt:lpstr>Практическое задание №4 «Техники тестирования ПО» </vt:lpstr>
      <vt:lpstr>Пример применения техник  тест-дизайна </vt:lpstr>
      <vt:lpstr>Практическое задание №5 «Инструменты автоматизации» </vt:lpstr>
      <vt:lpstr>Авто-тест с помощью расширения для браузера Selenium IDE.</vt:lpstr>
      <vt:lpstr>Авто-тест с помощью языка программирования python  и библиотек selenium, pytest.</vt:lpstr>
      <vt:lpstr>Рефлексия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Windows User</dc:creator>
  <cp:lastModifiedBy>Евгений М Парамонов01</cp:lastModifiedBy>
  <cp:revision>2</cp:revision>
  <dcterms:created xsi:type="dcterms:W3CDTF">2021-04-07T09:04:13Z</dcterms:created>
  <dcterms:modified xsi:type="dcterms:W3CDTF">2022-11-01T07:38:58Z</dcterms:modified>
</cp:coreProperties>
</file>